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6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pic>
        <p:nvPicPr>
          <p:cNvPr id="8" name="Image 0" descr="/mnt/data/a_crisp_high_resolution_overhead_angled_table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502920"/>
            <a:ext cx="5212080" cy="293179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94360" y="868680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POSCA × TDC Collective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66928" y="1417320"/>
            <a:ext cx="5349240" cy="16002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피규어 코치 커머스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파일럿 제안서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594360" y="3429000"/>
            <a:ext cx="50292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마커를 “상품”이 아니라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따라 하고 싶은 창작 경험으로 판매합니다.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12648" y="578815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2777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Together. Develop. Connect.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21792" y="612648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제안일 2026.09.18</a:t>
            </a:r>
            <a:endParaRPr lang="en-US" sz="820" dirty="0"/>
          </a:p>
        </p:txBody>
      </p:sp>
      <p:sp>
        <p:nvSpPr>
          <p:cNvPr id="14" name="Text 11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15" name="Text 12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왜 지금, 피규어 커머스인가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구매 이유는 기능보다 “완성하고 공유하고 싶은 장면”에서 만들어집니다.</a:t>
            </a:r>
            <a:endParaRPr lang="en-US" sz="1250" dirty="0"/>
          </a:p>
        </p:txBody>
      </p:sp>
      <p:pic>
        <p:nvPicPr>
          <p:cNvPr id="10" name="Image 0" descr="/mnt/data/a_bright_cozy_modern_creative_studio_room_sce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749808"/>
            <a:ext cx="4160520" cy="234029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85800" y="1645920"/>
            <a:ext cx="598932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포스카는 이미 색이 강한 제품입니다.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이제 필요한 건 색을 ‘어디에 쓰게 할지’입니다.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713232" y="297180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216152" y="2971800"/>
            <a:ext cx="53035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사용 장면의 확장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216152" y="3364992"/>
            <a:ext cx="52578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종이·캔버스 중심 노출에서 벗어나 피규어, 굿즈, 소품 커스터마이징으로 사용 이유를 넓힙니다.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713232" y="397764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777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216152" y="3977640"/>
            <a:ext cx="53035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콘텐츠로 설명되는 상품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216152" y="4370832"/>
            <a:ext cx="52578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짧은 영상에서 Before → Coloring → After가 즉시 보여져 초보자도 “나도 해볼 수 있겠다”는 확신을 얻습니다.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13232" y="498348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6B56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216152" y="4983480"/>
            <a:ext cx="53035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참여형 재구매 구조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216152" y="5376672"/>
            <a:ext cx="52578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완성작 공유, 컬러 추가 구매, 2차 피규어 구매로 단발성 마커 판매를 커뮤니티형 구매로 전환합니다.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2" name="Text 19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핵심 제안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제품을 노출하는 광고가 아니라, 판매까지 이어지는 완성형 커머스 구조입니다.</a:t>
            </a:r>
            <a:endParaRPr lang="en-US" sz="1250" dirty="0"/>
          </a:p>
        </p:txBody>
      </p:sp>
      <p:pic>
        <p:nvPicPr>
          <p:cNvPr id="10" name="Image 0" descr="/mnt/data/a_still_life_product_photo_style_scene_on_a_wood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417320"/>
            <a:ext cx="3931920" cy="2211705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074920" y="1481328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POSCA Figure Coach Commerce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5093208" y="1984248"/>
            <a:ext cx="580644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빈 피규어 + 포스카 컬러 세트 + 코치형 콘텐츠 + 판매 페이지를 하나의 파일럿 상품으로 묶습니다.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102352" y="2880360"/>
            <a:ext cx="173736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Blank Figure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7059168" y="2880360"/>
            <a:ext cx="17830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777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POSCA Color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9079992" y="2880360"/>
            <a:ext cx="196596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B56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Creator Coach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120640" y="370332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제안 상품 구성</a:t>
            </a:r>
            <a:endParaRPr lang="en-US" sz="1280" dirty="0"/>
          </a:p>
        </p:txBody>
      </p:sp>
      <p:sp>
        <p:nvSpPr>
          <p:cNvPr id="17" name="Text 14"/>
          <p:cNvSpPr/>
          <p:nvPr/>
        </p:nvSpPr>
        <p:spPr>
          <a:xfrm>
            <a:off x="5138928" y="416052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5349240" y="4142232"/>
            <a:ext cx="5303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초보자도 완성 가능한 1시간 내외 DIY 구성</a:t>
            </a:r>
            <a:endParaRPr lang="en-US" sz="1120" dirty="0"/>
          </a:p>
        </p:txBody>
      </p:sp>
      <p:sp>
        <p:nvSpPr>
          <p:cNvPr id="19" name="Text 16"/>
          <p:cNvSpPr/>
          <p:nvPr/>
        </p:nvSpPr>
        <p:spPr>
          <a:xfrm>
            <a:off x="5138928" y="4608576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5349240" y="4590288"/>
            <a:ext cx="5303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컬러 조합 예시·도안·촬영 가이드 포함</a:t>
            </a:r>
            <a:endParaRPr lang="en-US" sz="1120" dirty="0"/>
          </a:p>
        </p:txBody>
      </p:sp>
      <p:sp>
        <p:nvSpPr>
          <p:cNvPr id="21" name="Text 18"/>
          <p:cNvSpPr/>
          <p:nvPr/>
        </p:nvSpPr>
        <p:spPr>
          <a:xfrm>
            <a:off x="5138928" y="5056632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5349240" y="5038344"/>
            <a:ext cx="54864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SADA/자사 판매 페이지로 주문과 정산을 단순화</a:t>
            </a:r>
            <a:endParaRPr lang="en-US" sz="1120" dirty="0"/>
          </a:p>
        </p:txBody>
      </p:sp>
      <p:sp>
        <p:nvSpPr>
          <p:cNvPr id="23" name="Text 20"/>
          <p:cNvSpPr/>
          <p:nvPr/>
        </p:nvSpPr>
        <p:spPr>
          <a:xfrm>
            <a:off x="5138928" y="5504688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5349240" y="5486400"/>
            <a:ext cx="56692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성과 확인 후 굿즈·클래스·B2B 키트로 확장</a:t>
            </a:r>
            <a:endParaRPr lang="en-US" sz="1120" dirty="0"/>
          </a:p>
        </p:txBody>
      </p:sp>
      <p:sp>
        <p:nvSpPr>
          <p:cNvPr id="25" name="Text 22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6" name="Text 23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소비자 구매 여정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“봤다”에서 끝나지 않고, 구매·제작·공유·재구매로 이어지는 흐름을 만듭니다.</a:t>
            </a:r>
            <a:endParaRPr lang="en-US" sz="1250" dirty="0"/>
          </a:p>
        </p:txBody>
      </p:sp>
      <p:pic>
        <p:nvPicPr>
          <p:cNvPr id="10" name="Image 0" descr="/mnt/data/a_cozy_cinematic_tabletop_craft_recording_scene_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0" y="1005840"/>
            <a:ext cx="3611880" cy="203168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005840" y="2350008"/>
            <a:ext cx="5349240" cy="0"/>
          </a:xfrm>
          <a:prstGeom prst="line">
            <a:avLst/>
          </a:prstGeom>
          <a:noFill/>
          <a:ln w="16510">
            <a:solidFill>
              <a:srgbClr val="D8CEC0"/>
            </a:solidFill>
            <a:prstDash val="solid"/>
            <a:headEnd type="none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1005840" y="3438144"/>
            <a:ext cx="5349240" cy="0"/>
          </a:xfrm>
          <a:prstGeom prst="line">
            <a:avLst/>
          </a:prstGeom>
          <a:noFill/>
          <a:ln w="16510">
            <a:solidFill>
              <a:srgbClr val="D8CEC0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1005840" y="4526280"/>
            <a:ext cx="5349240" cy="0"/>
          </a:xfrm>
          <a:prstGeom prst="line">
            <a:avLst/>
          </a:prstGeom>
          <a:noFill/>
          <a:ln w="16510">
            <a:solidFill>
              <a:srgbClr val="D8CEC0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1005840" y="5614416"/>
            <a:ext cx="5349240" cy="0"/>
          </a:xfrm>
          <a:prstGeom prst="line">
            <a:avLst/>
          </a:prstGeom>
          <a:noFill/>
          <a:ln w="16510">
            <a:solidFill>
              <a:srgbClr val="D8CEC0"/>
            </a:solidFill>
            <a:prstDash val="solid"/>
            <a:headEnd type="none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301752" y="2029968"/>
            <a:ext cx="384048" cy="0"/>
          </a:xfrm>
          <a:prstGeom prst="line">
            <a:avLst/>
          </a:prstGeom>
          <a:noFill/>
          <a:ln w="15240">
            <a:solidFill>
              <a:srgbClr val="D4C9BA"/>
            </a:solidFill>
            <a:prstDash val="solid"/>
            <a:headEnd type="none"/>
            <a:tailEnd type="triangle"/>
          </a:ln>
        </p:spPr>
      </p:sp>
      <p:sp>
        <p:nvSpPr>
          <p:cNvPr id="16" name="Text 13"/>
          <p:cNvSpPr/>
          <p:nvPr/>
        </p:nvSpPr>
        <p:spPr>
          <a:xfrm>
            <a:off x="713232" y="1719072"/>
            <a:ext cx="502920" cy="502920"/>
          </a:xfrm>
          <a:prstGeom prst="rect">
            <a:avLst/>
          </a:prstGeom>
          <a:solidFill>
            <a:srgbClr val="EF6F5E"/>
          </a:solidFill>
          <a:ln>
            <a:solidFill>
              <a:srgbClr val="EF6F5E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325880" y="1700784"/>
            <a:ext cx="56509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발견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1325880" y="2020824"/>
            <a:ext cx="5650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숏폼에서 완성 전후가 보임</a:t>
            </a:r>
            <a:endParaRPr lang="en-US" sz="920" dirty="0"/>
          </a:p>
        </p:txBody>
      </p:sp>
      <p:sp>
        <p:nvSpPr>
          <p:cNvPr id="19" name="Shape 16"/>
          <p:cNvSpPr/>
          <p:nvPr/>
        </p:nvSpPr>
        <p:spPr>
          <a:xfrm>
            <a:off x="301752" y="2898648"/>
            <a:ext cx="384048" cy="0"/>
          </a:xfrm>
          <a:prstGeom prst="line">
            <a:avLst/>
          </a:prstGeom>
          <a:noFill/>
          <a:ln w="15240">
            <a:solidFill>
              <a:srgbClr val="D4C9BA"/>
            </a:solidFill>
            <a:prstDash val="solid"/>
            <a:headEnd type="none"/>
            <a:tailEnd type="triangle"/>
          </a:ln>
        </p:spPr>
      </p:sp>
      <p:sp>
        <p:nvSpPr>
          <p:cNvPr id="20" name="Text 17"/>
          <p:cNvSpPr/>
          <p:nvPr/>
        </p:nvSpPr>
        <p:spPr>
          <a:xfrm>
            <a:off x="713232" y="2587752"/>
            <a:ext cx="502920" cy="502920"/>
          </a:xfrm>
          <a:prstGeom prst="rect">
            <a:avLst/>
          </a:prstGeom>
          <a:solidFill>
            <a:srgbClr val="2777FF"/>
          </a:solidFill>
          <a:ln>
            <a:solidFill>
              <a:srgbClr val="2777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25880" y="2569464"/>
            <a:ext cx="56509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확신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1325880" y="2889504"/>
            <a:ext cx="5650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코치가 색·순서·실패 포인트를 설명</a:t>
            </a:r>
            <a:endParaRPr lang="en-US" sz="920" dirty="0"/>
          </a:p>
        </p:txBody>
      </p:sp>
      <p:sp>
        <p:nvSpPr>
          <p:cNvPr id="23" name="Shape 20"/>
          <p:cNvSpPr/>
          <p:nvPr/>
        </p:nvSpPr>
        <p:spPr>
          <a:xfrm>
            <a:off x="301752" y="3767328"/>
            <a:ext cx="384048" cy="0"/>
          </a:xfrm>
          <a:prstGeom prst="line">
            <a:avLst/>
          </a:prstGeom>
          <a:noFill/>
          <a:ln w="15240">
            <a:solidFill>
              <a:srgbClr val="D4C9BA"/>
            </a:solidFill>
            <a:prstDash val="solid"/>
            <a:headEnd type="none"/>
            <a:tailEnd type="triangle"/>
          </a:ln>
        </p:spPr>
      </p:sp>
      <p:sp>
        <p:nvSpPr>
          <p:cNvPr id="24" name="Text 21"/>
          <p:cNvSpPr/>
          <p:nvPr/>
        </p:nvSpPr>
        <p:spPr>
          <a:xfrm>
            <a:off x="713232" y="3456432"/>
            <a:ext cx="502920" cy="502920"/>
          </a:xfrm>
          <a:prstGeom prst="rect">
            <a:avLst/>
          </a:prstGeom>
          <a:solidFill>
            <a:srgbClr val="26B56E"/>
          </a:solidFill>
          <a:ln>
            <a:solidFill>
              <a:srgbClr val="26B56E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1325880" y="3438144"/>
            <a:ext cx="56509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구매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1325880" y="3758184"/>
            <a:ext cx="5650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피규어 키트와 컬러 세트를 바로 구매</a:t>
            </a:r>
            <a:endParaRPr lang="en-US" sz="920" dirty="0"/>
          </a:p>
        </p:txBody>
      </p:sp>
      <p:sp>
        <p:nvSpPr>
          <p:cNvPr id="27" name="Shape 24"/>
          <p:cNvSpPr/>
          <p:nvPr/>
        </p:nvSpPr>
        <p:spPr>
          <a:xfrm>
            <a:off x="301752" y="4636008"/>
            <a:ext cx="384048" cy="0"/>
          </a:xfrm>
          <a:prstGeom prst="line">
            <a:avLst/>
          </a:prstGeom>
          <a:noFill/>
          <a:ln w="15240">
            <a:solidFill>
              <a:srgbClr val="D4C9BA"/>
            </a:solidFill>
            <a:prstDash val="solid"/>
            <a:headEnd type="none"/>
            <a:tailEnd type="triangle"/>
          </a:ln>
        </p:spPr>
      </p:sp>
      <p:sp>
        <p:nvSpPr>
          <p:cNvPr id="28" name="Text 25"/>
          <p:cNvSpPr/>
          <p:nvPr/>
        </p:nvSpPr>
        <p:spPr>
          <a:xfrm>
            <a:off x="713232" y="4325112"/>
            <a:ext cx="502920" cy="502920"/>
          </a:xfrm>
          <a:prstGeom prst="rect">
            <a:avLst/>
          </a:prstGeom>
          <a:solidFill>
            <a:srgbClr val="EC5E99"/>
          </a:solidFill>
          <a:ln>
            <a:solidFill>
              <a:srgbClr val="EC5E99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1325880" y="4306824"/>
            <a:ext cx="56509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제작</a:t>
            </a:r>
            <a:endParaRPr lang="en-US" sz="1250" dirty="0"/>
          </a:p>
        </p:txBody>
      </p:sp>
      <p:sp>
        <p:nvSpPr>
          <p:cNvPr id="30" name="Text 27"/>
          <p:cNvSpPr/>
          <p:nvPr/>
        </p:nvSpPr>
        <p:spPr>
          <a:xfrm>
            <a:off x="1325880" y="4626864"/>
            <a:ext cx="5650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보며 따라 하고 완성작을 촬영</a:t>
            </a:r>
            <a:endParaRPr lang="en-US" sz="920" dirty="0"/>
          </a:p>
        </p:txBody>
      </p:sp>
      <p:sp>
        <p:nvSpPr>
          <p:cNvPr id="31" name="Shape 28"/>
          <p:cNvSpPr/>
          <p:nvPr/>
        </p:nvSpPr>
        <p:spPr>
          <a:xfrm>
            <a:off x="301752" y="5504688"/>
            <a:ext cx="384048" cy="0"/>
          </a:xfrm>
          <a:prstGeom prst="line">
            <a:avLst/>
          </a:prstGeom>
          <a:noFill/>
          <a:ln w="15240">
            <a:solidFill>
              <a:srgbClr val="D4C9BA"/>
            </a:solidFill>
            <a:prstDash val="solid"/>
            <a:headEnd type="none"/>
            <a:tailEnd type="triangle"/>
          </a:ln>
        </p:spPr>
      </p:sp>
      <p:sp>
        <p:nvSpPr>
          <p:cNvPr id="32" name="Text 29"/>
          <p:cNvSpPr/>
          <p:nvPr/>
        </p:nvSpPr>
        <p:spPr>
          <a:xfrm>
            <a:off x="713232" y="5193792"/>
            <a:ext cx="502920" cy="502920"/>
          </a:xfrm>
          <a:prstGeom prst="rect">
            <a:avLst/>
          </a:prstGeom>
          <a:solidFill>
            <a:srgbClr val="7B61FF"/>
          </a:solidFill>
          <a:ln>
            <a:solidFill>
              <a:srgbClr val="7B61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1325880" y="5175504"/>
            <a:ext cx="56509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공유</a:t>
            </a:r>
            <a:endParaRPr lang="en-US" sz="1250" dirty="0"/>
          </a:p>
        </p:txBody>
      </p:sp>
      <p:sp>
        <p:nvSpPr>
          <p:cNvPr id="34" name="Text 31"/>
          <p:cNvSpPr/>
          <p:nvPr/>
        </p:nvSpPr>
        <p:spPr>
          <a:xfrm>
            <a:off x="1325880" y="5495544"/>
            <a:ext cx="5650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해시태그·리뷰·챌린지로 UGC 축적</a:t>
            </a:r>
            <a:endParaRPr lang="en-US" sz="920" dirty="0"/>
          </a:p>
        </p:txBody>
      </p:sp>
      <p:sp>
        <p:nvSpPr>
          <p:cNvPr id="35" name="Text 32"/>
          <p:cNvSpPr/>
          <p:nvPr/>
        </p:nvSpPr>
        <p:spPr>
          <a:xfrm>
            <a:off x="731520" y="5989320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구매 전환 포인트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2423160" y="5989320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완성 이미지가 예쁠수록, 코칭이 쉬울수록, 구매 버튼은 가까워집니다.</a:t>
            </a:r>
            <a:endParaRPr lang="en-US" sz="950" dirty="0"/>
          </a:p>
        </p:txBody>
      </p:sp>
      <p:sp>
        <p:nvSpPr>
          <p:cNvPr id="37" name="Text 34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38" name="Text 35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30일 파일럿 운영안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작게 시작하되, 바로 판매 데이터를 얻을 수 있게 설계합니다.</a:t>
            </a:r>
            <a:endParaRPr lang="en-US" sz="1250" dirty="0"/>
          </a:p>
        </p:txBody>
      </p:sp>
      <p:pic>
        <p:nvPicPr>
          <p:cNvPr id="10" name="Image 0" descr="/mnt/data/a_warm_modern_studio_office_workspace_scene_for_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417320"/>
            <a:ext cx="4206240" cy="236601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257800" y="137160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권장 파일럿 규모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285232" y="187452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788152" y="1874520"/>
            <a:ext cx="51663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상품 수량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788152" y="2267712"/>
            <a:ext cx="5120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1차 100세트 내외부터 시작. 제조/재고 부담을 낮추고 수요를 먼저 확인합니다.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285232" y="2724912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777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B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788152" y="2724912"/>
            <a:ext cx="51663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크리에이터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788152" y="3118104"/>
            <a:ext cx="5120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코치형 크리에이터 5~10명. 단순 홍보보다 설명력과 완성작 퀄리티를 우선합니다.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5285232" y="3575304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6B56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5788152" y="3575304"/>
            <a:ext cx="51663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788152" y="3968496"/>
            <a:ext cx="5120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오픈 전 티저, 제작 과정, 완성작, 판매 링크형 숏폼을 순차 배포합니다.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5285232" y="4425696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7B61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788152" y="4425696"/>
            <a:ext cx="51663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판매 채널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5788152" y="4818888"/>
            <a:ext cx="5120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SADA/전용 판매 페이지를 중심으로 주문·리뷰·전환 데이터를 한곳에서 봅니다.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5303520" y="548640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파일럿 종료 기준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6995160" y="548640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완판 여부보다 “어떤 콘텐츠가 구매를 만들었는지”를 남기는 것이 핵심입니다.</a:t>
            </a:r>
            <a:endParaRPr lang="en-US" sz="930" dirty="0"/>
          </a:p>
        </p:txBody>
      </p:sp>
      <p:sp>
        <p:nvSpPr>
          <p:cNvPr id="26" name="Text 23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7" name="Text 24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역할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포스카는 제품 경쟁력에 집중하고, TDC는 판매 운영 전체를 맡습니다.</a:t>
            </a:r>
            <a:endParaRPr lang="en-US" sz="1250" dirty="0"/>
          </a:p>
        </p:txBody>
      </p:sp>
      <p:pic>
        <p:nvPicPr>
          <p:cNvPr id="10" name="Image 0" descr="/mnt/data/a_bright_cozy_studio_packing_workspace_scene_vi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1005840"/>
            <a:ext cx="4023360" cy="22631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1417320"/>
            <a:ext cx="512064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광고대행이 아니라</a:t>
            </a:r>
            <a:endParaRPr lang="en-US" sz="1900" dirty="0"/>
          </a:p>
          <a:p>
            <a:pPr indent="0" marL="0">
              <a:buNone/>
            </a:pPr>
            <a:r>
              <a:rPr lang="en-US" sz="19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커머스 운영 대행입니다.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804672" y="2807208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1014984" y="2788920"/>
            <a:ext cx="50292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상품 패키지 기획: 피규어/컬러/도안/가격 구성</a:t>
            </a:r>
            <a:endParaRPr lang="en-US" sz="1120" dirty="0"/>
          </a:p>
        </p:txBody>
      </p:sp>
      <p:sp>
        <p:nvSpPr>
          <p:cNvPr id="14" name="Text 11"/>
          <p:cNvSpPr/>
          <p:nvPr/>
        </p:nvSpPr>
        <p:spPr>
          <a:xfrm>
            <a:off x="804672" y="329184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1014984" y="3273552"/>
            <a:ext cx="5120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코치·크리에이터 섭외: 설명력 있는 제작자 중심</a:t>
            </a:r>
            <a:endParaRPr lang="en-US" sz="1120" dirty="0"/>
          </a:p>
        </p:txBody>
      </p:sp>
      <p:sp>
        <p:nvSpPr>
          <p:cNvPr id="16" name="Text 13"/>
          <p:cNvSpPr/>
          <p:nvPr/>
        </p:nvSpPr>
        <p:spPr>
          <a:xfrm>
            <a:off x="804672" y="3776472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1014984" y="3758184"/>
            <a:ext cx="51206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디렉팅: 쇼츠/릴스/상세페이지/후기 구조</a:t>
            </a:r>
            <a:endParaRPr lang="en-US" sz="1120" dirty="0"/>
          </a:p>
        </p:txBody>
      </p:sp>
      <p:sp>
        <p:nvSpPr>
          <p:cNvPr id="18" name="Text 15"/>
          <p:cNvSpPr/>
          <p:nvPr/>
        </p:nvSpPr>
        <p:spPr>
          <a:xfrm>
            <a:off x="804672" y="4261104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014984" y="4242816"/>
            <a:ext cx="5303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판매 페이지 운영: 주문 흐름, 옵션, 리뷰, CS 기본 대응</a:t>
            </a:r>
            <a:endParaRPr lang="en-US" sz="1120" dirty="0"/>
          </a:p>
        </p:txBody>
      </p:sp>
      <p:sp>
        <p:nvSpPr>
          <p:cNvPr id="20" name="Text 17"/>
          <p:cNvSpPr/>
          <p:nvPr/>
        </p:nvSpPr>
        <p:spPr>
          <a:xfrm>
            <a:off x="804672" y="4745736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1014984" y="4727448"/>
            <a:ext cx="53949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데이터 리포트: 판매량, 전환, 콘텐츠별 반응, 2차 제안</a:t>
            </a:r>
            <a:endParaRPr lang="en-US" sz="1120" dirty="0"/>
          </a:p>
        </p:txBody>
      </p:sp>
      <p:sp>
        <p:nvSpPr>
          <p:cNvPr id="22" name="Text 19"/>
          <p:cNvSpPr/>
          <p:nvPr/>
        </p:nvSpPr>
        <p:spPr>
          <a:xfrm>
            <a:off x="822960" y="5486400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TDC가 끝까지 책임지는 것</a:t>
            </a:r>
            <a:endParaRPr lang="en-US" sz="1060" dirty="0"/>
          </a:p>
        </p:txBody>
      </p:sp>
      <p:sp>
        <p:nvSpPr>
          <p:cNvPr id="23" name="Text 20"/>
          <p:cNvSpPr/>
          <p:nvPr/>
        </p:nvSpPr>
        <p:spPr>
          <a:xfrm>
            <a:off x="2880360" y="5486400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“노출”이 아니라 “판매 가능한 구조”를 만들고 숫자로 검증합니다.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5" name="Text 22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코치형 크리에이터 운영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예쁜 결과물을 만드는 사람보다, 따라 하게 만드는 사람을 우선합니다.</a:t>
            </a:r>
            <a:endParaRPr lang="en-US" sz="1250" dirty="0"/>
          </a:p>
        </p:txBody>
      </p:sp>
      <p:pic>
        <p:nvPicPr>
          <p:cNvPr id="10" name="Image 0" descr="/mnt/data/a_bright_modern_creative_studio_workshop_scene_s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417320"/>
            <a:ext cx="4937760" cy="277749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080760" y="12984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선정 기준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108192" y="1801368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6318504" y="1783080"/>
            <a:ext cx="49377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완성작 퀄리티: 결과물이 구매 욕구를 만드는가</a:t>
            </a:r>
            <a:endParaRPr lang="en-US" sz="1120" dirty="0"/>
          </a:p>
        </p:txBody>
      </p:sp>
      <p:sp>
        <p:nvSpPr>
          <p:cNvPr id="14" name="Text 11"/>
          <p:cNvSpPr/>
          <p:nvPr/>
        </p:nvSpPr>
        <p:spPr>
          <a:xfrm>
            <a:off x="6108192" y="2258568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6318504" y="2240280"/>
            <a:ext cx="49377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설명력: 초보자가 따라 할 수 있게 단계화하는가</a:t>
            </a:r>
            <a:endParaRPr lang="en-US" sz="1120" dirty="0"/>
          </a:p>
        </p:txBody>
      </p:sp>
      <p:sp>
        <p:nvSpPr>
          <p:cNvPr id="16" name="Text 13"/>
          <p:cNvSpPr/>
          <p:nvPr/>
        </p:nvSpPr>
        <p:spPr>
          <a:xfrm>
            <a:off x="6108192" y="2715768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318504" y="2697480"/>
            <a:ext cx="49377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톤앤매너: 포스카의 밝고 창의적인 이미지와 맞는가</a:t>
            </a:r>
            <a:endParaRPr lang="en-US" sz="1120" dirty="0"/>
          </a:p>
        </p:txBody>
      </p:sp>
      <p:sp>
        <p:nvSpPr>
          <p:cNvPr id="18" name="Text 15"/>
          <p:cNvSpPr/>
          <p:nvPr/>
        </p:nvSpPr>
        <p:spPr>
          <a:xfrm>
            <a:off x="6108192" y="3172968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6318504" y="3154680"/>
            <a:ext cx="493776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판매 적합성: 링크 전환과 후기 유도를 자연스럽게 하는가</a:t>
            </a:r>
            <a:endParaRPr lang="en-US" sz="1120" dirty="0"/>
          </a:p>
        </p:txBody>
      </p:sp>
      <p:sp>
        <p:nvSpPr>
          <p:cNvPr id="20" name="Text 17"/>
          <p:cNvSpPr/>
          <p:nvPr/>
        </p:nvSpPr>
        <p:spPr>
          <a:xfrm>
            <a:off x="6080760" y="395935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미션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089904" y="4407408"/>
            <a:ext cx="14173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Unboxing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7680960" y="4407408"/>
            <a:ext cx="169164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777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Color Guide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9601200" y="4407408"/>
            <a:ext cx="16459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B56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Before/After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089904" y="4956048"/>
            <a:ext cx="1536192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7B61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실패 줄이기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7836408" y="4956048"/>
            <a:ext cx="169164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C5E99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완성작 리뷰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9738360" y="4956048"/>
            <a:ext cx="14173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구매 링크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6108192" y="569671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핵심은 ‘잘 그리는 사람’보다 ‘구매 전 두려움을 줄이는 사람’입니다.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9" name="Text 26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포스카가 얻는 것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브랜드 노출보다 중요한 것은 다음 판매에 바로 쓰이는 데이터와 콘텐츠 자산입니다.</a:t>
            </a:r>
            <a:endParaRPr lang="en-US" sz="1250" dirty="0"/>
          </a:p>
        </p:txBody>
      </p:sp>
      <p:pic>
        <p:nvPicPr>
          <p:cNvPr id="10" name="Image 0" descr="/mnt/data/a_cozy_well_lit_craft_workspace_still_life_sce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0" y="1115568"/>
            <a:ext cx="3886200" cy="218598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141732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234440" y="1417320"/>
            <a:ext cx="5532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사용 장면 확보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234440" y="1810512"/>
            <a:ext cx="548640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문구/미술 재료를 넘어 피규어·굿즈·취미 키트 영역에서 구매 맥락을 확보합니다.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31520" y="233172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777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234440" y="2331720"/>
            <a:ext cx="5532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자산 축적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234440" y="2724912"/>
            <a:ext cx="548640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Before/After, 사용법, 완성작, 리뷰형 콘텐츠를 다음 캠페인의 소재로 재활용할 수 있습니다.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731520" y="324612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6B56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234440" y="3246120"/>
            <a:ext cx="5532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판매 반응 데이터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234440" y="3639312"/>
            <a:ext cx="548640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어떤 컬러 조합, 피규어 형태, 크리에이터 톤이 구매를 만들었는지 확인합니다.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731520" y="4160520"/>
            <a:ext cx="5029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7B61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234440" y="4160520"/>
            <a:ext cx="5532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확장 가능한 패키지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234440" y="4553712"/>
            <a:ext cx="548640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시즌 한정 컬러, 클래스, 학교·기업 워크숍, IP 콜라보로 확장할 수 있습니다.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768096" y="544068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파일럿의 목적</a:t>
            </a:r>
            <a:endParaRPr lang="en-US" sz="1060" dirty="0"/>
          </a:p>
        </p:txBody>
      </p:sp>
      <p:sp>
        <p:nvSpPr>
          <p:cNvPr id="24" name="Text 21"/>
          <p:cNvSpPr/>
          <p:nvPr/>
        </p:nvSpPr>
        <p:spPr>
          <a:xfrm>
            <a:off x="2331720" y="5440680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한 번의 완판보다, 반복 가능한 판매 공식을 찾는 것입니다.</a:t>
            </a:r>
            <a:endParaRPr lang="en-US" sz="1040" dirty="0"/>
          </a:p>
        </p:txBody>
      </p:sp>
      <p:sp>
        <p:nvSpPr>
          <p:cNvPr id="25" name="Text 22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6" name="Text 23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08</a:t>
            </a:r>
            <a:endParaRPr lang="en-US" sz="7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측정 지표와 리포트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보고서는 예쁜 숫자보다 다음 의사결정을 가능하게 만들어야 합니다.</a:t>
            </a:r>
            <a:endParaRPr lang="en-US" sz="1250" dirty="0"/>
          </a:p>
        </p:txBody>
      </p:sp>
      <p:pic>
        <p:nvPicPr>
          <p:cNvPr id="10" name="Image 0" descr="/mnt/data/a_cozy_warm_lit_creative_workspace_desk_scene_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417320"/>
            <a:ext cx="4251960" cy="239172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2578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월간 리포트 구성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303520" y="184708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반응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7360920" y="184708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조회수, 저장, 댓글, 클릭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5303520" y="2258568"/>
            <a:ext cx="5120640" cy="0"/>
          </a:xfrm>
          <a:prstGeom prst="line">
            <a:avLst/>
          </a:prstGeom>
          <a:noFill/>
          <a:ln w="7620">
            <a:solidFill>
              <a:srgbClr val="E2D8C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303520" y="250545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판매 전환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7360920" y="250545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방문 대비 구매율, 장바구니, 옵션별 판매</a:t>
            </a:r>
            <a:endParaRPr lang="en-US" sz="1080" dirty="0"/>
          </a:p>
        </p:txBody>
      </p:sp>
      <p:sp>
        <p:nvSpPr>
          <p:cNvPr id="17" name="Shape 14"/>
          <p:cNvSpPr/>
          <p:nvPr/>
        </p:nvSpPr>
        <p:spPr>
          <a:xfrm>
            <a:off x="5303520" y="2916936"/>
            <a:ext cx="5120640" cy="0"/>
          </a:xfrm>
          <a:prstGeom prst="line">
            <a:avLst/>
          </a:prstGeom>
          <a:noFill/>
          <a:ln w="7620">
            <a:solidFill>
              <a:srgbClr val="E2D8C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303520" y="316382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고객 반응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360920" y="316382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리뷰 키워드, 문의 유형, 제작 난이도</a:t>
            </a:r>
            <a:endParaRPr lang="en-US" sz="1080" dirty="0"/>
          </a:p>
        </p:txBody>
      </p:sp>
      <p:sp>
        <p:nvSpPr>
          <p:cNvPr id="20" name="Shape 17"/>
          <p:cNvSpPr/>
          <p:nvPr/>
        </p:nvSpPr>
        <p:spPr>
          <a:xfrm>
            <a:off x="5303520" y="3575304"/>
            <a:ext cx="5120640" cy="0"/>
          </a:xfrm>
          <a:prstGeom prst="line">
            <a:avLst/>
          </a:prstGeom>
          <a:noFill/>
          <a:ln w="7620">
            <a:solidFill>
              <a:srgbClr val="E2D8C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303520" y="3822192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크리에이터별 성과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7360920" y="38221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콘텐츠별 링크 클릭과 구매 기여도</a:t>
            </a:r>
            <a:endParaRPr lang="en-US" sz="1080" dirty="0"/>
          </a:p>
        </p:txBody>
      </p:sp>
      <p:sp>
        <p:nvSpPr>
          <p:cNvPr id="23" name="Shape 20"/>
          <p:cNvSpPr/>
          <p:nvPr/>
        </p:nvSpPr>
        <p:spPr>
          <a:xfrm>
            <a:off x="5303520" y="4233672"/>
            <a:ext cx="5120640" cy="0"/>
          </a:xfrm>
          <a:prstGeom prst="line">
            <a:avLst/>
          </a:prstGeom>
          <a:noFill/>
          <a:ln w="7620">
            <a:solidFill>
              <a:srgbClr val="E2D8C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303520" y="4480560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2차 제안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7360920" y="448056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컬러 구성, 가격, 물량, 채널 확장안</a:t>
            </a:r>
            <a:endParaRPr lang="en-US" sz="1080" dirty="0"/>
          </a:p>
        </p:txBody>
      </p:sp>
      <p:sp>
        <p:nvSpPr>
          <p:cNvPr id="26" name="Shape 23"/>
          <p:cNvSpPr/>
          <p:nvPr/>
        </p:nvSpPr>
        <p:spPr>
          <a:xfrm>
            <a:off x="5303520" y="4892040"/>
            <a:ext cx="5120640" cy="0"/>
          </a:xfrm>
          <a:prstGeom prst="line">
            <a:avLst/>
          </a:prstGeom>
          <a:noFill/>
          <a:ln w="7620">
            <a:solidFill>
              <a:srgbClr val="E2D8C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321808" y="5522976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리포트의 마지막 장은 항상 “다음 판매 실행안”으로 끝납니다.</a:t>
            </a:r>
            <a:endParaRPr lang="en-US" sz="1240" dirty="0"/>
          </a:p>
        </p:txBody>
      </p:sp>
      <p:sp>
        <p:nvSpPr>
          <p:cNvPr id="28" name="Text 25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9" name="Text 26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09</a:t>
            </a:r>
            <a:endParaRPr lang="en-US" sz="7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협업 구조 제안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초기 리스크는 낮추고, 성과가 나면 함께 커지는 구조가 가장 현실적입니다.</a:t>
            </a:r>
            <a:endParaRPr lang="en-US" sz="1250" dirty="0"/>
          </a:p>
        </p:txBody>
      </p:sp>
      <p:pic>
        <p:nvPicPr>
          <p:cNvPr id="10" name="Image 0" descr="/mnt/data/a_bright_modern_studio_like_workspace_scene_f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0" y="1051560"/>
            <a:ext cx="3886200" cy="218598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31520" y="141732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권장안: 파일럿형 하이브리드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04672" y="2075688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1014984" y="2057400"/>
            <a:ext cx="5760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초기 운영비는 최소화하고, 판매 커미션 중심으로 시작</a:t>
            </a:r>
            <a:endParaRPr lang="en-US" sz="1120" dirty="0"/>
          </a:p>
        </p:txBody>
      </p:sp>
      <p:sp>
        <p:nvSpPr>
          <p:cNvPr id="14" name="Text 11"/>
          <p:cNvSpPr/>
          <p:nvPr/>
        </p:nvSpPr>
        <p:spPr>
          <a:xfrm>
            <a:off x="804672" y="256032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1014984" y="2542032"/>
            <a:ext cx="5760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제공 상품·브랜드 가이드·판매 조건은 POSCA와 사전 협의</a:t>
            </a:r>
            <a:endParaRPr lang="en-US" sz="1120" dirty="0"/>
          </a:p>
        </p:txBody>
      </p:sp>
      <p:sp>
        <p:nvSpPr>
          <p:cNvPr id="16" name="Text 13"/>
          <p:cNvSpPr/>
          <p:nvPr/>
        </p:nvSpPr>
        <p:spPr>
          <a:xfrm>
            <a:off x="804672" y="3044952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1014984" y="3026664"/>
            <a:ext cx="58064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TDC는 기획, 크리에이터, 상세페이지, 판매 운영, 리포트 담당</a:t>
            </a:r>
            <a:endParaRPr lang="en-US" sz="1120" dirty="0"/>
          </a:p>
        </p:txBody>
      </p:sp>
      <p:sp>
        <p:nvSpPr>
          <p:cNvPr id="18" name="Text 15"/>
          <p:cNvSpPr/>
          <p:nvPr/>
        </p:nvSpPr>
        <p:spPr>
          <a:xfrm>
            <a:off x="804672" y="3529584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●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014984" y="3511296"/>
            <a:ext cx="58064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성과 확인 후 2차 발주/정규 캠페인/오프라인 워크숍으로 확대</a:t>
            </a:r>
            <a:endParaRPr lang="en-US" sz="1120" dirty="0"/>
          </a:p>
        </p:txBody>
      </p:sp>
      <p:sp>
        <p:nvSpPr>
          <p:cNvPr id="20" name="Text 17"/>
          <p:cNvSpPr/>
          <p:nvPr/>
        </p:nvSpPr>
        <p:spPr>
          <a:xfrm>
            <a:off x="777240" y="443484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협의가 필요한 항목</a:t>
            </a:r>
            <a:endParaRPr lang="en-US" sz="1220" dirty="0"/>
          </a:p>
        </p:txBody>
      </p:sp>
      <p:sp>
        <p:nvSpPr>
          <p:cNvPr id="21" name="Text 18"/>
          <p:cNvSpPr/>
          <p:nvPr/>
        </p:nvSpPr>
        <p:spPr>
          <a:xfrm>
            <a:off x="804672" y="4892040"/>
            <a:ext cx="10972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공급가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2103120" y="4892040"/>
            <a:ext cx="109728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777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판매가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3401568" y="4892040"/>
            <a:ext cx="14173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B56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재고 방식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5029200" y="4892040"/>
            <a:ext cx="16459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6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7B61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승인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822960" y="5623560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정확한 금액은 POSCA 공급 조건과 샘플 가능 범위 확인 후 최종안으로 확정합니다.</a:t>
            </a:r>
            <a:endParaRPr lang="en-US" sz="980" dirty="0"/>
          </a:p>
        </p:txBody>
      </p:sp>
      <p:sp>
        <p:nvSpPr>
          <p:cNvPr id="26" name="Text 23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27" name="Text 24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10</a:t>
            </a:r>
            <a:endParaRPr lang="en-US" sz="7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411480"/>
            <a:ext cx="617220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실행 일정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566928" y="960120"/>
            <a:ext cx="608076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승인 후 30일 안에 판매 가능한 형태까지 가져갑니다.</a:t>
            </a:r>
            <a:endParaRPr lang="en-US" sz="1250" dirty="0"/>
          </a:p>
        </p:txBody>
      </p:sp>
      <p:pic>
        <p:nvPicPr>
          <p:cNvPr id="10" name="Image 0" descr="/mnt/data/a_cozy_cinematic_tabletop_craft_recording_scene_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60120"/>
            <a:ext cx="3977640" cy="223742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77240" y="1417320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D+1~3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874520" y="141732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킥오프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584448" y="141732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제품/공급가/브랜드 가이드/샘플 범위 확정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822960" y="1920240"/>
            <a:ext cx="5715000" cy="0"/>
          </a:xfrm>
          <a:prstGeom prst="line">
            <a:avLst/>
          </a:prstGeom>
          <a:noFill/>
          <a:ln w="7620">
            <a:solidFill>
              <a:srgbClr val="E4D9C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222199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D+4~7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1874520" y="222199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패키지 설계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584448" y="2221992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키트 구성, 상세페이지 초안, 콘텐츠 미션 설계</a:t>
            </a:r>
            <a:endParaRPr lang="en-US" sz="1040" dirty="0"/>
          </a:p>
        </p:txBody>
      </p:sp>
      <p:sp>
        <p:nvSpPr>
          <p:cNvPr id="18" name="Shape 15"/>
          <p:cNvSpPr/>
          <p:nvPr/>
        </p:nvSpPr>
        <p:spPr>
          <a:xfrm>
            <a:off x="822960" y="2724912"/>
            <a:ext cx="5715000" cy="0"/>
          </a:xfrm>
          <a:prstGeom prst="line">
            <a:avLst/>
          </a:prstGeom>
          <a:noFill/>
          <a:ln w="7620">
            <a:solidFill>
              <a:srgbClr val="E4D9C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77240" y="3026664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D+8~14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1874520" y="3026664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크리에이터 온보딩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3584448" y="302666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코치 5~10명 확정, 샘플 발송, 촬영 가이드 전달</a:t>
            </a:r>
            <a:endParaRPr lang="en-US" sz="1040" dirty="0"/>
          </a:p>
        </p:txBody>
      </p:sp>
      <p:sp>
        <p:nvSpPr>
          <p:cNvPr id="22" name="Shape 19"/>
          <p:cNvSpPr/>
          <p:nvPr/>
        </p:nvSpPr>
        <p:spPr>
          <a:xfrm>
            <a:off x="822960" y="3529584"/>
            <a:ext cx="5715000" cy="0"/>
          </a:xfrm>
          <a:prstGeom prst="line">
            <a:avLst/>
          </a:prstGeom>
          <a:noFill/>
          <a:ln w="7620">
            <a:solidFill>
              <a:srgbClr val="E4D9C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77240" y="3831336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D+15~24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1874520" y="3831336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콘텐츠·판매 오픈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584448" y="3831336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티저 → 제작과정 → 완성작 → 판매 링크 순차 집행</a:t>
            </a:r>
            <a:endParaRPr lang="en-US" sz="1040" dirty="0"/>
          </a:p>
        </p:txBody>
      </p:sp>
      <p:sp>
        <p:nvSpPr>
          <p:cNvPr id="26" name="Shape 23"/>
          <p:cNvSpPr/>
          <p:nvPr/>
        </p:nvSpPr>
        <p:spPr>
          <a:xfrm>
            <a:off x="822960" y="4334256"/>
            <a:ext cx="5715000" cy="0"/>
          </a:xfrm>
          <a:prstGeom prst="line">
            <a:avLst/>
          </a:prstGeom>
          <a:noFill/>
          <a:ln w="7620">
            <a:solidFill>
              <a:srgbClr val="E4D9C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77240" y="4636008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D+25~30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1874520" y="4636008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리포트·2차 제안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584448" y="4636008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성과 분석, 재고/컬러/가격 조정, 확대안 제출</a:t>
            </a:r>
            <a:endParaRPr lang="en-US" sz="1040" dirty="0"/>
          </a:p>
        </p:txBody>
      </p:sp>
      <p:sp>
        <p:nvSpPr>
          <p:cNvPr id="30" name="Text 27"/>
          <p:cNvSpPr/>
          <p:nvPr/>
        </p:nvSpPr>
        <p:spPr>
          <a:xfrm>
            <a:off x="777240" y="5650992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다음 액션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2377440" y="565099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4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샘플 가능 수량·공급가·브랜드 승인 기준만 확정되면 즉시 파일럿 설계에 들어갑니다.</a:t>
            </a:r>
            <a:endParaRPr lang="en-US" sz="1040" dirty="0"/>
          </a:p>
        </p:txBody>
      </p:sp>
      <p:sp>
        <p:nvSpPr>
          <p:cNvPr id="32" name="Text 29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33" name="Text 30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11</a:t>
            </a:r>
            <a:endParaRPr lang="en-US" sz="7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5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64008" cy="64008"/>
          </a:xfrm>
          <a:prstGeom prst="arc">
            <a:avLst/>
          </a:prstGeom>
          <a:solidFill>
            <a:srgbClr val="EF6F5E"/>
          </a:solidFill>
          <a:ln w="12700">
            <a:solidFill>
              <a:srgbClr val="EF6F5E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04088" y="228600"/>
            <a:ext cx="64008" cy="64008"/>
          </a:xfrm>
          <a:prstGeom prst="arc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9536" y="228600"/>
            <a:ext cx="64008" cy="64008"/>
          </a:xfrm>
          <a:prstGeom prst="arc">
            <a:avLst/>
          </a:prstGeom>
          <a:solidFill>
            <a:srgbClr val="2777FF"/>
          </a:solidFill>
          <a:ln w="12700">
            <a:solidFill>
              <a:srgbClr val="2777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228600"/>
            <a:ext cx="64008" cy="64008"/>
          </a:xfrm>
          <a:prstGeom prst="arc">
            <a:avLst/>
          </a:prstGeom>
          <a:solidFill>
            <a:srgbClr val="26B56E"/>
          </a:solidFill>
          <a:ln w="12700">
            <a:solidFill>
              <a:srgbClr val="26B56E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70432" y="228600"/>
            <a:ext cx="64008" cy="64008"/>
          </a:xfrm>
          <a:prstGeom prst="arc">
            <a:avLst/>
          </a:prstGeom>
          <a:solidFill>
            <a:srgbClr val="EC5E99"/>
          </a:solidFill>
          <a:ln w="12700">
            <a:solidFill>
              <a:srgbClr val="EC5E9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25880" y="228600"/>
            <a:ext cx="64008" cy="64008"/>
          </a:xfrm>
          <a:prstGeom prst="arc">
            <a:avLst/>
          </a:prstGeom>
          <a:solidFill>
            <a:srgbClr val="7B61FF"/>
          </a:solidFill>
          <a:ln w="12700">
            <a:solidFill>
              <a:srgbClr val="7B61FF">
                <a:alpha val="0"/>
              </a:srgbClr>
            </a:solidFill>
            <a:prstDash val="solid"/>
          </a:ln>
        </p:spPr>
      </p:sp>
      <p:pic>
        <p:nvPicPr>
          <p:cNvPr id="8" name="Image 0" descr="/mnt/data/a_crisp_high_resolution_overhead_angled_table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0" y="731520"/>
            <a:ext cx="4480560" cy="252031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1234440"/>
            <a:ext cx="5394960" cy="18288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좋은 상품이,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좋은 사람을 만나,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71717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제대로 팔리게.</a:t>
            </a:r>
            <a:endParaRPr lang="en-US" sz="3500" dirty="0"/>
          </a:p>
        </p:txBody>
      </p:sp>
      <p:sp>
        <p:nvSpPr>
          <p:cNvPr id="10" name="Text 7"/>
          <p:cNvSpPr/>
          <p:nvPr/>
        </p:nvSpPr>
        <p:spPr>
          <a:xfrm>
            <a:off x="713232" y="3657600"/>
            <a:ext cx="53035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3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POSCA의 색을 “창작 경험”으로 바꾸고,</a:t>
            </a:r>
            <a:endParaRPr lang="en-US" sz="1530" dirty="0"/>
          </a:p>
          <a:p>
            <a:pPr indent="0" marL="0">
              <a:buNone/>
            </a:pPr>
            <a:r>
              <a:rPr lang="en-US" sz="1530" dirty="0">
                <a:solidFill>
                  <a:srgbClr val="3B3B3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그 경험을 실제 판매로 연결하겠습니다.</a:t>
            </a:r>
            <a:endParaRPr lang="en-US" sz="1530" dirty="0"/>
          </a:p>
        </p:txBody>
      </p:sp>
      <p:sp>
        <p:nvSpPr>
          <p:cNvPr id="11" name="Text 8"/>
          <p:cNvSpPr/>
          <p:nvPr/>
        </p:nvSpPr>
        <p:spPr>
          <a:xfrm>
            <a:off x="731520" y="52303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EF6F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31520" y="559612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Together. Develop. Connect.</a:t>
            </a:r>
            <a:endParaRPr lang="en-US" sz="102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70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TDC Collective  ·  POSCA Figure Coach Commerce Proposal</a:t>
            </a:r>
            <a:endParaRPr lang="en-US" sz="670" dirty="0"/>
          </a:p>
        </p:txBody>
      </p:sp>
      <p:sp>
        <p:nvSpPr>
          <p:cNvPr id="14" name="Text 11"/>
          <p:cNvSpPr/>
          <p:nvPr/>
        </p:nvSpPr>
        <p:spPr>
          <a:xfrm>
            <a:off x="11338560" y="644652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8A817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12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TDC Collective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POSCA × TDC Collective 제안서</dc:title>
  <dc:subject>POSCA Figure Coach Commerce Proposal</dc:subject>
  <dc:creator>TDC Collective</dc:creator>
  <cp:lastModifiedBy>TDC Collective</cp:lastModifiedBy>
  <cp:revision>1</cp:revision>
  <dcterms:created xsi:type="dcterms:W3CDTF">2026-09-17T10:32:39Z</dcterms:created>
  <dcterms:modified xsi:type="dcterms:W3CDTF">2026-09-17T10:32:39Z</dcterms:modified>
</cp:coreProperties>
</file>